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media/image2.jpeg" ContentType="image/jpeg"/>
  <Override PartName="/ppt/notesSlides/notesSlide3.xml" ContentType="application/vnd.openxmlformats-officedocument.presentationml.notesSlide+xml"/>
  <Override PartName="/ppt/media/image3.jpeg" ContentType="image/jpeg"/>
  <Override PartName="/ppt/notesSlides/notesSlide4.xml" ContentType="application/vnd.openxmlformats-officedocument.presentationml.notesSlide+xml"/>
  <Override PartName="/ppt/media/image4.jpeg" ContentType="image/jpeg"/>
  <Override PartName="/ppt/notesSlides/notesSlide5.xml" ContentType="application/vnd.openxmlformats-officedocument.presentationml.notesSlide+xml"/>
  <Override PartName="/ppt/media/image5.jpeg" ContentType="image/jpeg"/>
  <Override PartName="/ppt/notesSlides/notesSlide6.xml" ContentType="application/vnd.openxmlformats-officedocument.presentationml.notesSlide+xml"/>
  <Override PartName="/ppt/media/image6.jpeg" ContentType="image/jpeg"/>
  <Override PartName="/ppt/notesSlides/notesSlide7.xml" ContentType="application/vnd.openxmlformats-officedocument.presentationml.notesSlide+xml"/>
  <Override PartName="/ppt/media/image7.jpeg" ContentType="image/jpeg"/>
  <Override PartName="/ppt/notesSlides/notesSlide8.xml" ContentType="application/vnd.openxmlformats-officedocument.presentationml.notesSlide+xml"/>
  <Override PartName="/ppt/media/image8.jpeg" ContentType="image/jpeg"/>
  <Override PartName="/ppt/media/image9.jpeg" ContentType="image/jpeg"/>
  <Override PartName="/ppt/media/image10.jpeg" ContentType="image/jpeg"/>
  <Override PartName="/ppt/notesSlides/notesSlide9.xml" ContentType="application/vnd.openxmlformats-officedocument.presentationml.notesSlide+xml"/>
  <Override PartName="/ppt/media/image11.jpeg" ContentType="image/jpeg"/>
  <Override PartName="/ppt/notesSlides/notesSlide10.xml" ContentType="application/vnd.openxmlformats-officedocument.presentationml.notesSlide+xml"/>
  <Override PartName="/ppt/media/image12.jpeg" ContentType="image/jpeg"/>
  <Override PartName="/ppt/media/image13.jpeg" ContentType="image/jpeg"/>
  <Override PartName="/ppt/media/image14.jpeg" ContentType="image/jpeg"/>
  <Override PartName="/ppt/notesSlides/notesSlide11.xml" ContentType="application/vnd.openxmlformats-officedocument.presentationml.notesSlide+xml"/>
  <Override PartName="/ppt/media/image15.jpeg" ContentType="image/jpeg"/>
  <Override PartName="/ppt/notesSlides/notesSlide12.xml" ContentType="application/vnd.openxmlformats-officedocument.presentationml.notesSlide+xml"/>
  <Override PartName="/ppt/media/image16.jpeg" ContentType="image/jpeg"/>
  <Override PartName="/ppt/media/image17.jpeg" ContentType="image/jpeg"/>
  <Override PartName="/ppt/media/image18.jpeg" ContentType="image/jpeg"/>
  <Override PartName="/ppt/notesSlides/notesSlide13.xml" ContentType="application/vnd.openxmlformats-officedocument.presentationml.notesSlide+xml"/>
  <Override PartName="/ppt/media/image19.jpeg" ContentType="image/jpeg"/>
  <Override PartName="/ppt/notesSlides/notesSlide14.xml" ContentType="application/vnd.openxmlformats-officedocument.presentationml.notesSlide+xml"/>
  <Override PartName="/ppt/media/image20.jpeg" ContentType="image/jpeg"/>
  <Override PartName="/ppt/notesSlides/notesSlide15.xml" ContentType="application/vnd.openxmlformats-officedocument.presentationml.notesSlide+xml"/>
  <Override PartName="/ppt/media/image21.jpeg" ContentType="image/jpeg"/>
  <Override PartName="/ppt/media/image22.jpeg" ContentType="image/jpeg"/>
  <Override PartName="/ppt/notesSlides/notesSlide16.xml" ContentType="application/vnd.openxmlformats-officedocument.presentationml.notesSlide+xml"/>
  <Override PartName="/ppt/media/image2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1pPr>
    <a:lvl2pPr marL="0" marR="0" indent="457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2pPr>
    <a:lvl3pPr marL="0" marR="0" indent="9144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3pPr>
    <a:lvl4pPr marL="0" marR="0" indent="1371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4pPr>
    <a:lvl5pPr marL="0" marR="0" indent="1828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5pPr>
    <a:lvl6pPr marL="0" marR="0" indent="22860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6pPr>
    <a:lvl7pPr marL="0" marR="0" indent="2743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7pPr>
    <a:lvl8pPr marL="0" marR="0" indent="32004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8pPr>
    <a:lvl9pPr marL="0" marR="0" indent="3657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 name="Shape 122"/>
          <p:cNvSpPr/>
          <p:nvPr>
            <p:ph type="sldImg"/>
          </p:nvPr>
        </p:nvSpPr>
        <p:spPr>
          <a:prstGeom prst="rect">
            <a:avLst/>
          </a:prstGeom>
        </p:spPr>
        <p:txBody>
          <a:bodyPr/>
          <a:lstStyle/>
          <a:p>
            <a:pPr/>
          </a:p>
        </p:txBody>
      </p:sp>
      <p:sp>
        <p:nvSpPr>
          <p:cNvPr id="123" name="Shape 123"/>
          <p:cNvSpPr/>
          <p:nvPr>
            <p:ph type="body" sz="quarter" idx="1"/>
          </p:nvPr>
        </p:nvSpPr>
        <p:spPr>
          <a:prstGeom prst="rect">
            <a:avLst/>
          </a:prstGeom>
        </p:spPr>
        <p:txBody>
          <a:bodyPr/>
          <a:lstStyle/>
          <a:p>
            <a:pPr/>
            <a:r>
              <a:t>Here’s a classified job I found, I’m sure someone here would be interested in applying.</a:t>
            </a:r>
          </a:p>
          <a:p>
            <a:pPr/>
          </a:p>
          <a:p>
            <a:pPr/>
            <a:r>
              <a:t>Wanted: motivated individual, self starter.  mostly half days, you choose. 5-5, 6-6. Guaranteed overtime on weekends and holidays.. There will be emergency hours as well usually during a blizzard or heat wave. Or whenever you have other plans.</a:t>
            </a:r>
          </a:p>
          <a:p>
            <a:pPr/>
          </a:p>
          <a:p>
            <a:pPr/>
            <a:r>
              <a:t>The work environment is peaceful, soothing, downright idyllic.</a:t>
            </a:r>
          </a:p>
          <a:p>
            <a:pPr/>
            <a:r>
              <a:t> Might even say restful. You will never need a vacation again. Which is good, cause you get no time off.</a:t>
            </a:r>
          </a:p>
          <a:p>
            <a:pPr/>
          </a:p>
          <a:p>
            <a:pPr/>
            <a:r>
              <a:t>You’ll have to do a whole lot of jobs with 0 training and no experience. These include but are not limited to, veterinary procedures, food safety and nutrition, mechanical engineering.  University of YouTube best friend.</a:t>
            </a:r>
          </a:p>
          <a:p>
            <a:pPr/>
          </a:p>
          <a:p>
            <a:pPr/>
            <a:r>
              <a:t>Salary is 0$., but there are benefits! No gym membership, but lots of weight lifting.  You get unlimited access to a priceless product (that the government regulates the price of) but unfortunately it is highly restricted sometimes outright illegal to consume and no one will want to pay the true value of it.</a:t>
            </a:r>
          </a:p>
          <a:p>
            <a:pPr/>
          </a:p>
          <a:p>
            <a:pPr/>
            <a:r>
              <a:t>Best to say, the boss can be pushy and unpredictable. She’s a hormonal, powerful female, so If that intimidates you, need not apply. Stepping on toes. Downright hostile occasionally, but also very very sensitive. You have to be the same every day, calm, collected , no surprises, nerver lose your temper. Even though she can be a real cow sometimes.</a:t>
            </a:r>
          </a:p>
          <a:p>
            <a:pPr/>
            <a:r>
              <a:t>Honestly, I don’t even know how she has this position. Must be the big udder.</a:t>
            </a:r>
          </a:p>
          <a:p>
            <a:pPr/>
          </a:p>
          <a:p>
            <a:pPr/>
            <a:r>
              <a:t>So who wants the job? Who wants a family milk cow? You’re all crazy! And I’m allowed to say that, because I took the job too.</a:t>
            </a:r>
          </a:p>
          <a:p>
            <a:pPr/>
            <a:r>
              <a:t>So we’re gonna be co workers!</a:t>
            </a:r>
          </a:p>
          <a:p>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Shape 174"/>
          <p:cNvSpPr/>
          <p:nvPr>
            <p:ph type="sldImg"/>
          </p:nvPr>
        </p:nvSpPr>
        <p:spPr>
          <a:prstGeom prst="rect">
            <a:avLst/>
          </a:prstGeom>
        </p:spPr>
        <p:txBody>
          <a:bodyPr/>
          <a:lstStyle/>
          <a:p>
            <a:pPr/>
          </a:p>
        </p:txBody>
      </p:sp>
      <p:sp>
        <p:nvSpPr>
          <p:cNvPr id="175" name="Shape 175"/>
          <p:cNvSpPr/>
          <p:nvPr>
            <p:ph type="body" sz="quarter" idx="1"/>
          </p:nvPr>
        </p:nvSpPr>
        <p:spPr>
          <a:prstGeom prst="rect">
            <a:avLst/>
          </a:prstGeom>
        </p:spPr>
        <p:txBody>
          <a:bodyPr/>
          <a:lstStyle/>
          <a:p>
            <a:pPr/>
            <a:r>
              <a:t>Somewhere to milk:</a:t>
            </a:r>
          </a:p>
          <a:p>
            <a:pPr/>
            <a:r>
              <a:t>Stanchion, head gate, post</a:t>
            </a:r>
          </a:p>
          <a:p>
            <a:pPr/>
          </a:p>
          <a:p>
            <a:pPr/>
            <a:r>
              <a:t>Milking equipment: milk pail, strainer, filters, ball jars something to store milk, rope or kick stop</a:t>
            </a:r>
          </a:p>
          <a:p>
            <a:pPr/>
          </a:p>
          <a:p>
            <a:pPr/>
            <a:r>
              <a:t>Don’t go cheap Milker! Good company who can troubleshoot or systems that have been around and parts to rebuild</a:t>
            </a:r>
          </a:p>
          <a:p>
            <a:pPr/>
          </a:p>
          <a:p>
            <a:pPr/>
            <a:r>
              <a:t>Be prepared to change, don’t wait til your desperate, just start learning now</a:t>
            </a:r>
          </a:p>
          <a:p>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Shape 184"/>
          <p:cNvSpPr/>
          <p:nvPr>
            <p:ph type="sldImg"/>
          </p:nvPr>
        </p:nvSpPr>
        <p:spPr>
          <a:prstGeom prst="rect">
            <a:avLst/>
          </a:prstGeom>
        </p:spPr>
        <p:txBody>
          <a:bodyPr/>
          <a:lstStyle/>
          <a:p>
            <a:pPr/>
          </a:p>
        </p:txBody>
      </p:sp>
      <p:sp>
        <p:nvSpPr>
          <p:cNvPr id="185" name="Shape 185"/>
          <p:cNvSpPr/>
          <p:nvPr>
            <p:ph type="body" sz="quarter" idx="1"/>
          </p:nvPr>
        </p:nvSpPr>
        <p:spPr>
          <a:prstGeom prst="rect">
            <a:avLst/>
          </a:prstGeom>
        </p:spPr>
        <p:txBody>
          <a:bodyPr/>
          <a:lstStyle/>
          <a:p>
            <a:pPr/>
            <a:r>
              <a:t>In New England, so many options for dairy cow </a:t>
            </a:r>
          </a:p>
          <a:p>
            <a:pPr/>
            <a:r>
              <a:t>, which can be good but overwhelming</a:t>
            </a:r>
          </a:p>
          <a:p>
            <a:pPr/>
          </a:p>
          <a:p>
            <a:pPr/>
            <a:r>
              <a:t>When I was looking, Kerry, American milking Devon, jersey, mini jersey, guernsey, Randall </a:t>
            </a:r>
          </a:p>
          <a:p>
            <a:pPr/>
          </a:p>
          <a:p>
            <a:pPr/>
            <a:r>
              <a:t>How to choose right cow? </a:t>
            </a:r>
          </a:p>
          <a:p>
            <a:pPr/>
            <a:r>
              <a:t>What are you looking for?</a:t>
            </a:r>
          </a:p>
          <a:p>
            <a:pPr/>
            <a:r>
              <a:t>Lots of milk? Easy keeper?</a:t>
            </a:r>
          </a:p>
          <a:p>
            <a:pPr/>
            <a:r>
              <a:t>What are you hoping to do? Hand milk or machine milk?</a:t>
            </a:r>
          </a:p>
          <a:p>
            <a:pPr/>
            <a:r>
              <a:t>Raise a calf, give milk for house, cream for butter, excess to raise a pig</a:t>
            </a:r>
          </a:p>
          <a:p>
            <a:pPr/>
            <a:r>
              <a:t>A2A2</a:t>
            </a:r>
          </a:p>
          <a:p>
            <a:pPr/>
            <a:r>
              <a:t>Horns or no? Some heritage breeds keep the horns </a:t>
            </a:r>
          </a:p>
          <a:p>
            <a:pPr/>
            <a:r>
              <a:t>Breed?</a:t>
            </a:r>
          </a:p>
          <a:p>
            <a:pPr/>
          </a:p>
          <a:p>
            <a:pPr/>
            <a:r>
              <a:t>More milk, more feed=harder cow to keep on grass alone. Commercial dairies have trained professionals who help them figure out the rations to feed their cows. They have it down to a science.</a:t>
            </a:r>
          </a:p>
          <a:p>
            <a:pPr/>
          </a:p>
          <a:p>
            <a:pPr/>
            <a:r>
              <a:t>Lower producing cow from dairy could be a good option</a:t>
            </a:r>
          </a:p>
          <a:p>
            <a:pPr/>
          </a:p>
          <a:p>
            <a:pPr/>
            <a:r>
              <a:t>Buy an already bred cow. You want that milk, get that “easy” win. Cows are different than chicks. In six months months you’ll have eggs.</a:t>
            </a:r>
          </a:p>
          <a:p>
            <a:pPr/>
          </a:p>
          <a:p>
            <a:pPr/>
            <a:r>
              <a:t>Confirm that she is bred! Buy an experienced cow if possible, gentle! Even a gentle cow, can be a pain to milk a first in a new situation.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Shape 190"/>
          <p:cNvSpPr/>
          <p:nvPr>
            <p:ph type="sldImg"/>
          </p:nvPr>
        </p:nvSpPr>
        <p:spPr>
          <a:prstGeom prst="rect">
            <a:avLst/>
          </a:prstGeom>
        </p:spPr>
        <p:txBody>
          <a:bodyPr/>
          <a:lstStyle/>
          <a:p>
            <a:pPr/>
          </a:p>
        </p:txBody>
      </p:sp>
      <p:sp>
        <p:nvSpPr>
          <p:cNvPr id="191" name="Shape 191"/>
          <p:cNvSpPr/>
          <p:nvPr>
            <p:ph type="body" sz="quarter" idx="1"/>
          </p:nvPr>
        </p:nvSpPr>
        <p:spPr>
          <a:prstGeom prst="rect">
            <a:avLst/>
          </a:prstGeom>
        </p:spPr>
        <p:txBody>
          <a:bodyPr/>
          <a:lstStyle/>
          <a:p>
            <a:pPr/>
            <a:r>
              <a:t>Drinking raw milk, drinking milk period. Do research on diseases. Disease testing: Johnes, BLV, bvd, TB, brucellosis </a:t>
            </a:r>
          </a:p>
          <a:p>
            <a:pPr/>
            <a:r>
              <a:t>Some people don’t care. If cow looks healthy, milk is good can be a good general rule of thumb.</a:t>
            </a:r>
          </a:p>
          <a:p>
            <a:pPr/>
            <a:r>
              <a:t>But some diseases can be transmitted through raw milk. Good to disease test.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Shape 200"/>
          <p:cNvSpPr/>
          <p:nvPr>
            <p:ph type="sldImg"/>
          </p:nvPr>
        </p:nvSpPr>
        <p:spPr>
          <a:prstGeom prst="rect">
            <a:avLst/>
          </a:prstGeom>
        </p:spPr>
        <p:txBody>
          <a:bodyPr/>
          <a:lstStyle/>
          <a:p>
            <a:pPr/>
          </a:p>
        </p:txBody>
      </p:sp>
      <p:sp>
        <p:nvSpPr>
          <p:cNvPr id="201" name="Shape 201"/>
          <p:cNvSpPr/>
          <p:nvPr>
            <p:ph type="body" sz="quarter" idx="1"/>
          </p:nvPr>
        </p:nvSpPr>
        <p:spPr>
          <a:prstGeom prst="rect">
            <a:avLst/>
          </a:prstGeom>
        </p:spPr>
        <p:txBody>
          <a:bodyPr/>
          <a:lstStyle/>
          <a:p>
            <a:pPr/>
            <a:r>
              <a:t>Ok!! You’re all set up, You’ve got your cow:</a:t>
            </a:r>
          </a:p>
          <a:p>
            <a:pPr/>
            <a:r>
              <a:t>Before she calves, she’ll have a two month dry period. She’s not milking, prepping to have her calf.</a:t>
            </a:r>
          </a:p>
          <a:p>
            <a:pPr/>
            <a:r>
              <a:t>When she gets close her udder will grow, her vulva will get loose and floppy, vaginal secretions.</a:t>
            </a:r>
          </a:p>
          <a:p>
            <a:pPr/>
            <a:r>
              <a:t>Then her udder will seem huge, teats are smooth and strutting</a:t>
            </a:r>
          </a:p>
          <a:p>
            <a:pPr/>
            <a:r>
              <a:t>Lots more discharge.</a:t>
            </a:r>
          </a:p>
          <a:p>
            <a:pPr/>
            <a:r>
              <a:t>She’ll get++/( up and down, back will hunch and tail will arch</a:t>
            </a:r>
          </a:p>
          <a:p>
            <a:pPr/>
            <a:r>
              <a:t>Then two hooves, a nose and the calf!</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Shape 206"/>
          <p:cNvSpPr/>
          <p:nvPr>
            <p:ph type="sldImg"/>
          </p:nvPr>
        </p:nvSpPr>
        <p:spPr>
          <a:prstGeom prst="rect">
            <a:avLst/>
          </a:prstGeom>
        </p:spPr>
        <p:txBody>
          <a:bodyPr/>
          <a:lstStyle/>
          <a:p>
            <a:pPr/>
          </a:p>
        </p:txBody>
      </p:sp>
      <p:sp>
        <p:nvSpPr>
          <p:cNvPr id="207" name="Shape 207"/>
          <p:cNvSpPr/>
          <p:nvPr>
            <p:ph type="body" sz="quarter" idx="1"/>
          </p:nvPr>
        </p:nvSpPr>
        <p:spPr>
          <a:prstGeom prst="rect">
            <a:avLst/>
          </a:prstGeom>
        </p:spPr>
        <p:txBody>
          <a:bodyPr/>
          <a:lstStyle/>
          <a:p>
            <a:pPr/>
            <a:r>
              <a:t>Now is a big decision (hopefully one you’ve made) raise the calf on the dam or raise the calf on Bottle.</a:t>
            </a:r>
          </a:p>
          <a:p>
            <a:pPr/>
          </a:p>
          <a:p>
            <a:pPr/>
            <a:r>
              <a:t>Advantages dam raising: easy! Healthy calf, can take time from milking</a:t>
            </a:r>
          </a:p>
          <a:p>
            <a:pPr/>
          </a:p>
          <a:p>
            <a:pPr/>
            <a:r>
              <a:t>Disadvantage: you won’t get all the milk or cream, hassle to pull calf when you want milk, hard to wean! Damage to teats </a:t>
            </a:r>
          </a:p>
          <a:p>
            <a:pPr/>
          </a:p>
          <a:p>
            <a:pPr/>
            <a:r>
              <a:t>Bottle advantage: friendly calf, all the milk and cream (still have to share with calf if you don’t want to buy milk replacer)</a:t>
            </a:r>
          </a:p>
          <a:p>
            <a:pPr/>
          </a:p>
          <a:p>
            <a:pPr/>
            <a:r>
              <a:t>Disadvantage: harder to keep calf healthy, over feeding, under feeding, more hands on with calf </a:t>
            </a:r>
          </a:p>
          <a:p>
            <a:pPr/>
          </a:p>
          <a:p>
            <a:pPr/>
            <a:r>
              <a:t>Bull calf- castration</a:t>
            </a:r>
          </a:p>
          <a:p>
            <a:pPr/>
            <a:r>
              <a:t>Heifer calf-</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Shape 212"/>
          <p:cNvSpPr/>
          <p:nvPr>
            <p:ph type="sldImg"/>
          </p:nvPr>
        </p:nvSpPr>
        <p:spPr>
          <a:prstGeom prst="rect">
            <a:avLst/>
          </a:prstGeom>
        </p:spPr>
        <p:txBody>
          <a:bodyPr/>
          <a:lstStyle/>
          <a:p>
            <a:pPr/>
          </a:p>
        </p:txBody>
      </p:sp>
      <p:sp>
        <p:nvSpPr>
          <p:cNvPr id="213" name="Shape 213"/>
          <p:cNvSpPr/>
          <p:nvPr>
            <p:ph type="body" sz="quarter" idx="1"/>
          </p:nvPr>
        </p:nvSpPr>
        <p:spPr>
          <a:prstGeom prst="rect">
            <a:avLst/>
          </a:prstGeom>
        </p:spPr>
        <p:txBody>
          <a:bodyPr/>
          <a:lstStyle/>
          <a:p>
            <a:pPr/>
            <a:r>
              <a:t>Milking the morning or night after calving</a:t>
            </a:r>
          </a:p>
          <a:p>
            <a:pPr/>
            <a:r>
              <a:t>Lower producing, could just let calf on, but more milking will mean morelllllllllllll”lllllllllllllllllllllllllllllllllllllllllllllllllllllllllllllllllllllllllllllllllllllllllllllllllllll production</a:t>
            </a:r>
          </a:p>
          <a:p>
            <a:pPr/>
          </a:p>
          <a:p>
            <a:pPr/>
            <a:r>
              <a:t>Milk her out </a:t>
            </a:r>
          </a:p>
          <a:p>
            <a:pPr/>
            <a:r>
              <a:t>Save the colostrum</a:t>
            </a:r>
          </a:p>
          <a:p>
            <a:pPr/>
            <a:r>
              <a:t>After a few days, the milk is ready for you to drink!</a:t>
            </a:r>
          </a:p>
          <a:p>
            <a:pPr/>
            <a:r>
              <a:t>Keep an eye on the cow, make sure she’s eating or drinking. Call vet if your concerned </a:t>
            </a:r>
          </a:p>
          <a:p>
            <a:pPr/>
            <a:r>
              <a:t>Won’t be easy at first</a:t>
            </a:r>
          </a:p>
          <a:p>
            <a:pPr/>
            <a:r>
              <a:t>Poop and pee, spilled milk, keep at it</a:t>
            </a:r>
          </a:p>
          <a:p>
            <a:pPr/>
          </a:p>
          <a:p>
            <a:pPr/>
          </a:p>
          <a:p>
            <a:pPr/>
            <a:r>
              <a:t>You’ve done it! Milk from your cow. It felt like I climbed a mountain. I could do anything.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Shape 225"/>
          <p:cNvSpPr/>
          <p:nvPr>
            <p:ph type="sldImg"/>
          </p:nvPr>
        </p:nvSpPr>
        <p:spPr>
          <a:prstGeom prst="rect">
            <a:avLst/>
          </a:prstGeom>
        </p:spPr>
        <p:txBody>
          <a:bodyPr/>
          <a:lstStyle/>
          <a:p>
            <a:pPr/>
          </a:p>
        </p:txBody>
      </p:sp>
      <p:sp>
        <p:nvSpPr>
          <p:cNvPr id="226" name="Shape 226"/>
          <p:cNvSpPr/>
          <p:nvPr>
            <p:ph type="body" sz="quarter" idx="1"/>
          </p:nvPr>
        </p:nvSpPr>
        <p:spPr>
          <a:prstGeom prst="rect">
            <a:avLst/>
          </a:prstGeom>
        </p:spPr>
        <p:txBody>
          <a:bodyPr/>
          <a:lstStyle/>
          <a:p>
            <a:pPr/>
            <a:r>
              <a:t>What steps have you taken to get a cow?</a:t>
            </a:r>
          </a:p>
          <a:p>
            <a:pPr/>
            <a:r>
              <a:t>What is holding you back?</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 name="Shape 127"/>
          <p:cNvSpPr/>
          <p:nvPr>
            <p:ph type="sldImg"/>
          </p:nvPr>
        </p:nvSpPr>
        <p:spPr>
          <a:prstGeom prst="rect">
            <a:avLst/>
          </a:prstGeom>
        </p:spPr>
        <p:txBody>
          <a:bodyPr/>
          <a:lstStyle/>
          <a:p>
            <a:pPr/>
          </a:p>
        </p:txBody>
      </p:sp>
      <p:sp>
        <p:nvSpPr>
          <p:cNvPr id="128" name="Shape 128"/>
          <p:cNvSpPr/>
          <p:nvPr>
            <p:ph type="body" sz="quarter" idx="1"/>
          </p:nvPr>
        </p:nvSpPr>
        <p:spPr>
          <a:prstGeom prst="rect">
            <a:avLst/>
          </a:prstGeom>
        </p:spPr>
        <p:txBody>
          <a:bodyPr/>
          <a:lstStyle/>
          <a:p>
            <a:pPr/>
            <a:r>
              <a:t>Why? Reasons to get one</a:t>
            </a:r>
          </a:p>
          <a:p>
            <a:pPr/>
            <a:r>
              <a:t>Milk, control</a:t>
            </a:r>
          </a:p>
          <a:p>
            <a:pPr/>
          </a:p>
          <a:p>
            <a:pPr/>
            <a:r>
              <a:t>Do you want one? Why can’t you?</a:t>
            </a:r>
          </a:p>
          <a:p>
            <a:pPr/>
            <a:r>
              <a:t>What’s holding you back?</a:t>
            </a:r>
          </a:p>
          <a:p>
            <a:pPr/>
          </a:p>
          <a:p>
            <a:pPr/>
            <a:r>
              <a:t>Myths</a:t>
            </a:r>
          </a:p>
          <a:p>
            <a:pPr/>
            <a:r>
              <a:t>No life </a:t>
            </a:r>
          </a:p>
          <a:p>
            <a:pPr/>
          </a:p>
          <a:p>
            <a:pPr/>
            <a:r>
              <a:t>Truths</a:t>
            </a:r>
          </a:p>
          <a:p>
            <a:pPr/>
          </a:p>
          <a:p>
            <a:pPr/>
            <a:r>
              <a:t>Won’t save money</a:t>
            </a:r>
          </a:p>
          <a:p>
            <a:pPr/>
            <a:r>
              <a:t>Will take your time</a:t>
            </a:r>
          </a:p>
          <a:p>
            <a:pPr/>
          </a:p>
          <a:p>
            <a:pPr/>
            <a:r>
              <a:t>Without my cattle, my wallet would be full, my house would be clean, but my heart would be empty.” – Anonymous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Shape 132"/>
          <p:cNvSpPr/>
          <p:nvPr>
            <p:ph type="sldImg"/>
          </p:nvPr>
        </p:nvSpPr>
        <p:spPr>
          <a:prstGeom prst="rect">
            <a:avLst/>
          </a:prstGeom>
        </p:spPr>
        <p:txBody>
          <a:bodyPr/>
          <a:lstStyle/>
          <a:p>
            <a:pPr/>
          </a:p>
        </p:txBody>
      </p:sp>
      <p:sp>
        <p:nvSpPr>
          <p:cNvPr id="133" name="Shape 133"/>
          <p:cNvSpPr/>
          <p:nvPr>
            <p:ph type="body" sz="quarter" idx="1"/>
          </p:nvPr>
        </p:nvSpPr>
        <p:spPr>
          <a:prstGeom prst="rect">
            <a:avLst/>
          </a:prstGeom>
        </p:spPr>
        <p:txBody>
          <a:bodyPr/>
          <a:lstStyle/>
          <a:p>
            <a:pPr/>
            <a:r>
              <a:t>Some pasture. Cows are heavy, even mini cows. So the smaller the area, the more mucky it will get. We have beautiful grazing grass in New England but Here in New England we get mud season and hay feeding. The more pasture you have, the less hay you’ll need. Cows need grass, 1.5-2 acres per cow. This will vary based on your property. Start with a little, can always chip away and get more grass. Don’t cut down too many trees, shade is nice for cows. </a:t>
            </a:r>
          </a:p>
          <a:p>
            <a:pPr/>
          </a:p>
          <a:p>
            <a:pPr/>
            <a:r>
              <a:t>On our CT farm, we lived on the side of a rock mountain. So every year , we cleared a little bit more and planted grass seed. It wasn’t a twenty acre field, but it was enough during growing season for our one cow and her calf. </a:t>
            </a:r>
          </a:p>
          <a:p>
            <a:pPr/>
          </a:p>
          <a:p>
            <a:pPr/>
            <a:r>
              <a:t>Think about waste management as well and zoning issues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 name="Shape 137"/>
          <p:cNvSpPr/>
          <p:nvPr>
            <p:ph type="sldImg"/>
          </p:nvPr>
        </p:nvSpPr>
        <p:spPr>
          <a:prstGeom prst="rect">
            <a:avLst/>
          </a:prstGeom>
        </p:spPr>
        <p:txBody>
          <a:bodyPr/>
          <a:lstStyle/>
          <a:p>
            <a:pPr/>
          </a:p>
        </p:txBody>
      </p:sp>
      <p:sp>
        <p:nvSpPr>
          <p:cNvPr id="138" name="Shape 138"/>
          <p:cNvSpPr/>
          <p:nvPr>
            <p:ph type="body" sz="quarter" idx="1"/>
          </p:nvPr>
        </p:nvSpPr>
        <p:spPr>
          <a:prstGeom prst="rect">
            <a:avLst/>
          </a:prstGeom>
        </p:spPr>
        <p:txBody>
          <a:bodyPr/>
          <a:lstStyle/>
          <a:p>
            <a:pPr/>
            <a:r>
              <a:t>Depending on your pasture, the growth and forage and your cow, hay</a:t>
            </a:r>
          </a:p>
          <a:p>
            <a:pPr/>
            <a:r>
              <a:t>Higher producing cow: more protein</a:t>
            </a:r>
          </a:p>
          <a:p>
            <a:pPr/>
            <a:r>
              <a:t>Grain mix</a:t>
            </a:r>
          </a:p>
          <a:p>
            <a:pPr/>
            <a:r>
              <a:t>Sunflower seeds</a:t>
            </a:r>
          </a:p>
          <a:p>
            <a:pPr/>
            <a:r>
              <a:t>Alfalfa for protein</a:t>
            </a:r>
          </a:p>
          <a:p>
            <a:pPr/>
            <a:r>
              <a:t>Beet pulp for carbs to keep her in good condition</a:t>
            </a:r>
          </a:p>
          <a:p>
            <a:pPr/>
            <a:r>
              <a:t>Supplement free choice loose vitamins and minerals</a:t>
            </a:r>
          </a:p>
          <a:p>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 name="Shape 143"/>
          <p:cNvSpPr/>
          <p:nvPr>
            <p:ph type="sldImg"/>
          </p:nvPr>
        </p:nvSpPr>
        <p:spPr>
          <a:prstGeom prst="rect">
            <a:avLst/>
          </a:prstGeom>
        </p:spPr>
        <p:txBody>
          <a:bodyPr/>
          <a:lstStyle/>
          <a:p>
            <a:pPr/>
          </a:p>
        </p:txBody>
      </p:sp>
      <p:sp>
        <p:nvSpPr>
          <p:cNvPr id="144" name="Shape 144"/>
          <p:cNvSpPr/>
          <p:nvPr>
            <p:ph type="body" sz="quarter" idx="1"/>
          </p:nvPr>
        </p:nvSpPr>
        <p:spPr>
          <a:prstGeom prst="rect">
            <a:avLst/>
          </a:prstGeom>
        </p:spPr>
        <p:txBody>
          <a:bodyPr/>
          <a:lstStyle/>
          <a:p>
            <a:pPr/>
            <a:r>
              <a:t>Per unit of body weight, a high producing dairy cow is reported to have a greater water requirement compared to any other land mammal.</a:t>
            </a:r>
          </a:p>
          <a:p>
            <a:pPr/>
            <a:r>
              <a:t>Lactating dairy cow will drink 30-50 gallons a day, double when heat stressed</a:t>
            </a:r>
          </a:p>
          <a:p>
            <a:pPr/>
            <a:r>
              <a:t>Water, is not easy! ESP in our winters</a:t>
            </a:r>
          </a:p>
          <a:p>
            <a:pPr/>
            <a:r>
              <a:t>It’s easy to run hoses, but hauling water in the winter is hard </a:t>
            </a:r>
          </a:p>
          <a:p>
            <a:pPr/>
            <a:r>
              <a:t>Heavy</a:t>
            </a:r>
          </a:p>
          <a:p>
            <a:pPr/>
            <a:r>
              <a:t>Frost proof hydrant</a:t>
            </a:r>
          </a:p>
          <a:p>
            <a:pPr/>
            <a:r>
              <a:t>Heated water trough</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 name="Shape 149"/>
          <p:cNvSpPr/>
          <p:nvPr>
            <p:ph type="sldImg"/>
          </p:nvPr>
        </p:nvSpPr>
        <p:spPr>
          <a:prstGeom prst="rect">
            <a:avLst/>
          </a:prstGeom>
        </p:spPr>
        <p:txBody>
          <a:bodyPr/>
          <a:lstStyle/>
          <a:p>
            <a:pPr/>
          </a:p>
        </p:txBody>
      </p:sp>
      <p:sp>
        <p:nvSpPr>
          <p:cNvPr id="150" name="Shape 150"/>
          <p:cNvSpPr/>
          <p:nvPr>
            <p:ph type="body" sz="quarter" idx="1"/>
          </p:nvPr>
        </p:nvSpPr>
        <p:spPr>
          <a:prstGeom prst="rect">
            <a:avLst/>
          </a:prstGeom>
        </p:spPr>
        <p:txBody>
          <a:bodyPr/>
          <a:lstStyle/>
          <a:p>
            <a:pPr/>
            <a:r>
              <a:t>Easier than goats!</a:t>
            </a:r>
          </a:p>
          <a:p>
            <a:pPr/>
            <a:r>
              <a:t>High tensile, electric, solar, panels, wire, barbed wire all work well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 name="Shape 155"/>
          <p:cNvSpPr/>
          <p:nvPr>
            <p:ph type="sldImg"/>
          </p:nvPr>
        </p:nvSpPr>
        <p:spPr>
          <a:prstGeom prst="rect">
            <a:avLst/>
          </a:prstGeom>
        </p:spPr>
        <p:txBody>
          <a:bodyPr/>
          <a:lstStyle/>
          <a:p>
            <a:pPr/>
          </a:p>
        </p:txBody>
      </p:sp>
      <p:sp>
        <p:nvSpPr>
          <p:cNvPr id="156" name="Shape 156"/>
          <p:cNvSpPr/>
          <p:nvPr>
            <p:ph type="body" sz="quarter" idx="1"/>
          </p:nvPr>
        </p:nvSpPr>
        <p:spPr>
          <a:prstGeom prst="rect">
            <a:avLst/>
          </a:prstGeom>
        </p:spPr>
        <p:txBody>
          <a:bodyPr/>
          <a:lstStyle/>
          <a:p>
            <a:pPr/>
            <a:r>
              <a:t>Shelter:</a:t>
            </a:r>
          </a:p>
          <a:p>
            <a:pPr/>
            <a:r>
              <a:t>Our cows have not been delicate creatures.</a:t>
            </a:r>
          </a:p>
          <a:p>
            <a:pPr/>
            <a:r>
              <a:t>Even the calves.</a:t>
            </a:r>
          </a:p>
          <a:p>
            <a:pPr/>
            <a:r>
              <a:t>They’re more comfortable in cooler temps.</a:t>
            </a:r>
          </a:p>
          <a:p>
            <a:pPr/>
            <a:r>
              <a:t>Their room temp is 40 degrees.</a:t>
            </a:r>
          </a:p>
          <a:p>
            <a:pPr/>
            <a:r>
              <a:t>They’re thrive in temps downs to 18 degrees, their heavy coats and their rumen acts like a big furnace to keep them warm </a:t>
            </a:r>
          </a:p>
          <a:p>
            <a:pPr/>
          </a:p>
          <a:p>
            <a:pPr/>
            <a:r>
              <a:t>One of the reasons that ruminant animals like cattle, sheep, and goats are well-suited to cold climates is due to their rumen. The digestive process that takes place in the four-chambered stomach generates quite a bit of heat. As the rumen breaks down the cellulose material in forage, the tiny microbes anaerobically digest it releasing gas that keeps the animal warm. </a:t>
            </a:r>
          </a:p>
          <a:p>
            <a:pPr/>
          </a:p>
          <a:p>
            <a:pPr/>
            <a:r>
              <a:t>It’s good to keep them outside because it can avoid diseases that thrive in close, confined quarters.</a:t>
            </a:r>
          </a:p>
          <a:p>
            <a:pPr/>
          </a:p>
          <a:p>
            <a:pPr/>
            <a:r>
              <a:t>So a wind break, a well bedded run-in shelter can be all that’s necessary. Because when they get wet or it’s windy, it’s harder for them to stay warm.</a:t>
            </a:r>
          </a:p>
          <a:p>
            <a:pPr/>
            <a:r>
              <a:t>With that, and additional high quality hay or grain to supplement, they’ll do fine in the winter.</a:t>
            </a:r>
          </a:p>
          <a:p>
            <a:pPr/>
          </a:p>
          <a:p>
            <a:pPr/>
            <a:r>
              <a:t>They’ll appreciate shade when it’s hot as well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Shape 161"/>
          <p:cNvSpPr/>
          <p:nvPr>
            <p:ph type="sldImg"/>
          </p:nvPr>
        </p:nvSpPr>
        <p:spPr>
          <a:prstGeom prst="rect">
            <a:avLst/>
          </a:prstGeom>
        </p:spPr>
        <p:txBody>
          <a:bodyPr/>
          <a:lstStyle/>
          <a:p>
            <a:pPr/>
          </a:p>
        </p:txBody>
      </p:sp>
      <p:sp>
        <p:nvSpPr>
          <p:cNvPr id="162" name="Shape 162"/>
          <p:cNvSpPr/>
          <p:nvPr>
            <p:ph type="body" sz="quarter" idx="1"/>
          </p:nvPr>
        </p:nvSpPr>
        <p:spPr>
          <a:prstGeom prst="rect">
            <a:avLst/>
          </a:prstGeom>
        </p:spPr>
        <p:txBody>
          <a:bodyPr/>
          <a:lstStyle/>
          <a:p>
            <a:pPr/>
            <a:r>
              <a:t>Cows are comfortable at cooler temps. No blankets necessary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Shape 167"/>
          <p:cNvSpPr/>
          <p:nvPr>
            <p:ph type="sldImg"/>
          </p:nvPr>
        </p:nvSpPr>
        <p:spPr>
          <a:prstGeom prst="rect">
            <a:avLst/>
          </a:prstGeom>
        </p:spPr>
        <p:txBody>
          <a:bodyPr/>
          <a:lstStyle/>
          <a:p>
            <a:pPr/>
          </a:p>
        </p:txBody>
      </p:sp>
      <p:sp>
        <p:nvSpPr>
          <p:cNvPr id="168" name="Shape 168"/>
          <p:cNvSpPr/>
          <p:nvPr>
            <p:ph type="body" sz="quarter" idx="1"/>
          </p:nvPr>
        </p:nvSpPr>
        <p:spPr>
          <a:prstGeom prst="rect">
            <a:avLst/>
          </a:prstGeom>
        </p:spPr>
        <p:txBody>
          <a:bodyPr/>
          <a:lstStyle/>
          <a:p>
            <a:pPr/>
            <a:r>
              <a:t>Cows are herd animals. And we just can’t be part of their herd. They cant play with us. They bond and love their herdMates. Cows have best friends and cows with a buddy are actually smarter </a:t>
            </a:r>
          </a:p>
          <a:p>
            <a:pPr/>
            <a:r>
              <a:t>Another cow is best, but you could try a goat or a sheep. Horses can be bossy with cows.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1778000" y="2298700"/>
            <a:ext cx="20828000" cy="4648200"/>
          </a:xfrm>
          <a:prstGeom prst="rect">
            <a:avLst/>
          </a:prstGeom>
        </p:spPr>
        <p:txBody>
          <a:bodyPr anchor="b"/>
          <a:lstStyle/>
          <a:p>
            <a:pPr/>
            <a:r>
              <a:t>Title Text</a:t>
            </a:r>
          </a:p>
        </p:txBody>
      </p:sp>
      <p:sp>
        <p:nvSpPr>
          <p:cNvPr id="12" name="Body Level One…"/>
          <p:cNvSpPr txBox="1"/>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i="1" sz="3200"/>
            </a:lvl1pPr>
          </a:lstStyle>
          <a:p>
            <a:pPr/>
            <a:r>
              <a:t>–Johnny Appleseed</a:t>
            </a:r>
          </a:p>
        </p:txBody>
      </p:sp>
      <p:sp>
        <p:nvSpPr>
          <p:cNvPr id="94" name="“Type a quote here.”"/>
          <p:cNvSpPr txBox="1"/>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View of beach and sea from a grassy sand dune"/>
          <p:cNvSpPr/>
          <p:nvPr>
            <p:ph type="pic" idx="21"/>
          </p:nvPr>
        </p:nvSpPr>
        <p:spPr>
          <a:xfrm>
            <a:off x="-50800" y="-1270000"/>
            <a:ext cx="24485600" cy="16323734"/>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View of beach and sea from a grassy sand dune"/>
          <p:cNvSpPr/>
          <p:nvPr>
            <p:ph type="pic" idx="21"/>
          </p:nvPr>
        </p:nvSpPr>
        <p:spPr>
          <a:xfrm>
            <a:off x="3125968" y="-393700"/>
            <a:ext cx="18135601" cy="12090400"/>
          </a:xfrm>
          <a:prstGeom prst="rect">
            <a:avLst/>
          </a:prstGeom>
        </p:spPr>
        <p:txBody>
          <a:bodyPr lIns="91439" tIns="45719" rIns="91439" bIns="45719" anchor="t">
            <a:noAutofit/>
          </a:bodyPr>
          <a:lstStyle/>
          <a:p>
            <a:pPr/>
          </a:p>
        </p:txBody>
      </p:sp>
      <p:sp>
        <p:nvSpPr>
          <p:cNvPr id="21" name="Title Text"/>
          <p:cNvSpPr txBox="1"/>
          <p:nvPr>
            <p:ph type="title"/>
          </p:nvPr>
        </p:nvSpPr>
        <p:spPr>
          <a:xfrm>
            <a:off x="635000" y="9512300"/>
            <a:ext cx="23114000" cy="2006600"/>
          </a:xfrm>
          <a:prstGeom prst="rect">
            <a:avLst/>
          </a:prstGeom>
        </p:spPr>
        <p:txBody>
          <a:bodyPr anchor="b"/>
          <a:lstStyle/>
          <a:p>
            <a:pPr/>
            <a:r>
              <a:t>Title Text</a:t>
            </a:r>
          </a:p>
        </p:txBody>
      </p:sp>
      <p:sp>
        <p:nvSpPr>
          <p:cNvPr id="22" name="Body Level One…"/>
          <p:cNvSpPr txBox="1"/>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778000" y="4533900"/>
            <a:ext cx="20828000" cy="46482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Heron flying low over a beach with a short fence in the foreground"/>
          <p:cNvSpPr/>
          <p:nvPr>
            <p:ph type="pic" sz="half" idx="21"/>
          </p:nvPr>
        </p:nvSpPr>
        <p:spPr>
          <a:xfrm>
            <a:off x="12827000" y="952500"/>
            <a:ext cx="11468100" cy="11468100"/>
          </a:xfrm>
          <a:prstGeom prst="rect">
            <a:avLst/>
          </a:prstGeom>
        </p:spPr>
        <p:txBody>
          <a:bodyPr lIns="91439" tIns="45719" rIns="91439" bIns="45719" anchor="t">
            <a:noAutofit/>
          </a:bodyPr>
          <a:lstStyle/>
          <a:p>
            <a:pPr/>
          </a:p>
        </p:txBody>
      </p:sp>
      <p:sp>
        <p:nvSpPr>
          <p:cNvPr id="39" name="Title Text"/>
          <p:cNvSpPr txBox="1"/>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Body Level One…"/>
          <p:cNvSpPr txBox="1"/>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Sandy path between two hills leading to the ocean"/>
          <p:cNvSpPr/>
          <p:nvPr>
            <p:ph type="pic" sz="half" idx="21"/>
          </p:nvPr>
        </p:nvSpPr>
        <p:spPr>
          <a:xfrm>
            <a:off x="10960100" y="3149600"/>
            <a:ext cx="13944600" cy="92964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Sandy path between two hills leading to the ocean"/>
          <p:cNvSpPr/>
          <p:nvPr>
            <p:ph type="pic" sz="quarter" idx="21"/>
          </p:nvPr>
        </p:nvSpPr>
        <p:spPr>
          <a:xfrm>
            <a:off x="15300325" y="7048500"/>
            <a:ext cx="8324850" cy="5549900"/>
          </a:xfrm>
          <a:prstGeom prst="rect">
            <a:avLst/>
          </a:prstGeom>
        </p:spPr>
        <p:txBody>
          <a:bodyPr lIns="91439" tIns="45719" rIns="91439" bIns="45719" anchor="t">
            <a:noAutofit/>
          </a:bodyPr>
          <a:lstStyle/>
          <a:p>
            <a:pPr/>
          </a:p>
        </p:txBody>
      </p:sp>
      <p:sp>
        <p:nvSpPr>
          <p:cNvPr id="84" name="Heron flying low over a beach with a short fence in the foreground"/>
          <p:cNvSpPr/>
          <p:nvPr>
            <p:ph type="pic" sz="quarter" idx="22"/>
          </p:nvPr>
        </p:nvSpPr>
        <p:spPr>
          <a:xfrm>
            <a:off x="15760700" y="863600"/>
            <a:ext cx="7404100" cy="7404100"/>
          </a:xfrm>
          <a:prstGeom prst="rect">
            <a:avLst/>
          </a:prstGeom>
        </p:spPr>
        <p:txBody>
          <a:bodyPr lIns="91439" tIns="45719" rIns="91439" bIns="45719" anchor="t">
            <a:noAutofit/>
          </a:bodyPr>
          <a:lstStyle/>
          <a:p>
            <a:pPr/>
          </a:p>
        </p:txBody>
      </p:sp>
      <p:sp>
        <p:nvSpPr>
          <p:cNvPr id="85" name="View of beach and sea from a grassy sand dune"/>
          <p:cNvSpPr/>
          <p:nvPr>
            <p:ph type="pic" idx="23"/>
          </p:nvPr>
        </p:nvSpPr>
        <p:spPr>
          <a:xfrm>
            <a:off x="-990600" y="1130300"/>
            <a:ext cx="17202150" cy="114681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59031" y="13081000"/>
            <a:ext cx="453238" cy="461061"/>
          </a:xfrm>
          <a:prstGeom prst="rect">
            <a:avLst/>
          </a:prstGeom>
          <a:ln w="12700">
            <a:miter lim="400000"/>
          </a:ln>
        </p:spPr>
        <p:txBody>
          <a:bodyPr wrap="none" lIns="50800" tIns="50800" rIns="50800" bIns="50800">
            <a:spAutoFit/>
          </a:bodyPr>
          <a:lstStyle>
            <a:lvl1pPr>
              <a:defRPr b="0" sz="24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1pPr>
      <a:lvl2pPr marL="0" marR="0" indent="4572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2pPr>
      <a:lvl3pPr marL="0" marR="0" indent="9144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3pPr>
      <a:lvl4pPr marL="0" marR="0" indent="13716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4pPr>
      <a:lvl5pPr marL="0" marR="0" indent="18288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5pPr>
      <a:lvl6pPr marL="0" marR="0" indent="22860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6pPr>
      <a:lvl7pPr marL="0" marR="0" indent="27432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7pPr>
      <a:lvl8pPr marL="0" marR="0" indent="32004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8pPr>
      <a:lvl9pPr marL="0" marR="0" indent="36576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jpeg"/><Relationship Id="rId4" Type="http://schemas.openxmlformats.org/officeDocument/2006/relationships/image" Target="../media/image13.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image" Target="../media/image18.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9.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0.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1.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3.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Your First Family Milk Cow"/>
          <p:cNvSpPr txBox="1"/>
          <p:nvPr>
            <p:ph type="ctrTitle"/>
          </p:nvPr>
        </p:nvSpPr>
        <p:spPr>
          <a:xfrm>
            <a:off x="19319717" y="-2595663"/>
            <a:ext cx="4754645" cy="14328745"/>
          </a:xfrm>
          <a:prstGeom prst="rect">
            <a:avLst/>
          </a:prstGeom>
        </p:spPr>
        <p:txBody>
          <a:bodyPr/>
          <a:lstStyle/>
          <a:p>
            <a:pPr/>
            <a:r>
              <a:t>Your First Family Milk Cow</a:t>
            </a:r>
          </a:p>
        </p:txBody>
      </p:sp>
      <p:sp>
        <p:nvSpPr>
          <p:cNvPr id="120" name="Double-tap to edit"/>
          <p:cNvSpPr txBox="1"/>
          <p:nvPr>
            <p:ph type="subTitle" sz="quarter" idx="1"/>
          </p:nvPr>
        </p:nvSpPr>
        <p:spPr>
          <a:prstGeom prst="rect">
            <a:avLst/>
          </a:prstGeom>
        </p:spPr>
        <p:txBody>
          <a:bodyPr/>
          <a:lstStyle/>
          <a:p>
            <a:pPr/>
          </a:p>
        </p:txBody>
      </p:sp>
      <p:pic>
        <p:nvPicPr>
          <p:cNvPr id="121" name="IMG_0596.jpeg" descr="IMG_0596.jpeg"/>
          <p:cNvPicPr>
            <a:picLocks noChangeAspect="1"/>
          </p:cNvPicPr>
          <p:nvPr/>
        </p:nvPicPr>
        <p:blipFill>
          <a:blip r:embed="rId3">
            <a:extLst/>
          </a:blip>
          <a:stretch>
            <a:fillRect/>
          </a:stretch>
        </p:blipFill>
        <p:spPr>
          <a:xfrm>
            <a:off x="-362334" y="-1726539"/>
            <a:ext cx="19488374" cy="19357581"/>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Your Milking Setup"/>
          <p:cNvSpPr txBox="1"/>
          <p:nvPr>
            <p:ph type="ctrTitle"/>
          </p:nvPr>
        </p:nvSpPr>
        <p:spPr>
          <a:xfrm>
            <a:off x="2043825" y="-2524134"/>
            <a:ext cx="20828001" cy="4648201"/>
          </a:xfrm>
          <a:prstGeom prst="rect">
            <a:avLst/>
          </a:prstGeom>
        </p:spPr>
        <p:txBody>
          <a:bodyPr/>
          <a:lstStyle/>
          <a:p>
            <a:pPr/>
            <a:r>
              <a:t>Your Milking Setup</a:t>
            </a:r>
          </a:p>
        </p:txBody>
      </p:sp>
      <p:sp>
        <p:nvSpPr>
          <p:cNvPr id="171" name="Personalized for you and ever changing"/>
          <p:cNvSpPr txBox="1"/>
          <p:nvPr>
            <p:ph type="subTitle" sz="quarter" idx="1"/>
          </p:nvPr>
        </p:nvSpPr>
        <p:spPr>
          <a:xfrm>
            <a:off x="2043825" y="2728158"/>
            <a:ext cx="20828001" cy="1587501"/>
          </a:xfrm>
          <a:prstGeom prst="rect">
            <a:avLst/>
          </a:prstGeom>
        </p:spPr>
        <p:txBody>
          <a:bodyPr/>
          <a:lstStyle/>
          <a:p>
            <a:pPr/>
            <a:r>
              <a:t>Personalized for you and ever changing</a:t>
            </a:r>
          </a:p>
        </p:txBody>
      </p:sp>
      <p:pic>
        <p:nvPicPr>
          <p:cNvPr id="172" name="IMG_5D75AF1B88A8-1.jpeg" descr="IMG_5D75AF1B88A8-1.jpeg"/>
          <p:cNvPicPr>
            <a:picLocks noChangeAspect="1"/>
          </p:cNvPicPr>
          <p:nvPr/>
        </p:nvPicPr>
        <p:blipFill>
          <a:blip r:embed="rId3">
            <a:extLst/>
          </a:blip>
          <a:stretch>
            <a:fillRect/>
          </a:stretch>
        </p:blipFill>
        <p:spPr>
          <a:xfrm>
            <a:off x="15559264" y="4485142"/>
            <a:ext cx="8239186" cy="8700765"/>
          </a:xfrm>
          <a:prstGeom prst="rect">
            <a:avLst/>
          </a:prstGeom>
          <a:ln w="12700">
            <a:miter lim="400000"/>
          </a:ln>
        </p:spPr>
      </p:pic>
      <p:pic>
        <p:nvPicPr>
          <p:cNvPr id="173" name="IMG_4CF378076A19-1.jpeg" descr="IMG_4CF378076A19-1.jpeg"/>
          <p:cNvPicPr>
            <a:picLocks noChangeAspect="1"/>
          </p:cNvPicPr>
          <p:nvPr/>
        </p:nvPicPr>
        <p:blipFill>
          <a:blip r:embed="rId4">
            <a:extLst/>
          </a:blip>
          <a:stretch>
            <a:fillRect/>
          </a:stretch>
        </p:blipFill>
        <p:spPr>
          <a:xfrm>
            <a:off x="342621" y="6031863"/>
            <a:ext cx="12714733" cy="6950721"/>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Find your people"/>
          <p:cNvSpPr txBox="1"/>
          <p:nvPr>
            <p:ph type="ctrTitle"/>
          </p:nvPr>
        </p:nvSpPr>
        <p:spPr>
          <a:xfrm>
            <a:off x="1778000" y="-2262366"/>
            <a:ext cx="20828001" cy="4648201"/>
          </a:xfrm>
          <a:prstGeom prst="rect">
            <a:avLst/>
          </a:prstGeom>
        </p:spPr>
        <p:txBody>
          <a:bodyPr/>
          <a:lstStyle/>
          <a:p>
            <a:pPr/>
            <a:r>
              <a:t>Find your people</a:t>
            </a:r>
          </a:p>
        </p:txBody>
      </p:sp>
      <p:sp>
        <p:nvSpPr>
          <p:cNvPr id="178" name="Cow Vet, AI tech, hay provider, hoof trimmer, local cow expert, online community"/>
          <p:cNvSpPr txBox="1"/>
          <p:nvPr>
            <p:ph type="subTitle" sz="quarter" idx="1"/>
          </p:nvPr>
        </p:nvSpPr>
        <p:spPr>
          <a:xfrm>
            <a:off x="1550149" y="2516892"/>
            <a:ext cx="20828001" cy="1587501"/>
          </a:xfrm>
          <a:prstGeom prst="rect">
            <a:avLst/>
          </a:prstGeom>
        </p:spPr>
        <p:txBody>
          <a:bodyPr/>
          <a:lstStyle>
            <a:lvl1pPr defTabSz="759459">
              <a:defRPr sz="4968"/>
            </a:lvl1pPr>
          </a:lstStyle>
          <a:p>
            <a:pPr/>
            <a:r>
              <a:t>Cow Vet, AI tech, hay provider, hoof trimmer, local cow expert, online community </a:t>
            </a:r>
          </a:p>
        </p:txBody>
      </p:sp>
      <p:pic>
        <p:nvPicPr>
          <p:cNvPr id="179" name="IMG_0606.jpeg" descr="IMG_0606.jpeg"/>
          <p:cNvPicPr>
            <a:picLocks noChangeAspect="1"/>
          </p:cNvPicPr>
          <p:nvPr/>
        </p:nvPicPr>
        <p:blipFill>
          <a:blip r:embed="rId2">
            <a:extLst/>
          </a:blip>
          <a:stretch>
            <a:fillRect/>
          </a:stretch>
        </p:blipFill>
        <p:spPr>
          <a:xfrm>
            <a:off x="2421840" y="4235450"/>
            <a:ext cx="19084619" cy="10738348"/>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Choosing your cow"/>
          <p:cNvSpPr txBox="1"/>
          <p:nvPr>
            <p:ph type="ctrTitle"/>
          </p:nvPr>
        </p:nvSpPr>
        <p:spPr>
          <a:xfrm>
            <a:off x="1777999" y="6703807"/>
            <a:ext cx="20828001" cy="4648201"/>
          </a:xfrm>
          <a:prstGeom prst="rect">
            <a:avLst/>
          </a:prstGeom>
        </p:spPr>
        <p:txBody>
          <a:bodyPr/>
          <a:lstStyle/>
          <a:p>
            <a:pPr/>
            <a:r>
              <a:t>Choosing your cow</a:t>
            </a:r>
          </a:p>
        </p:txBody>
      </p:sp>
      <p:sp>
        <p:nvSpPr>
          <p:cNvPr id="182" name="Instead of a specific breed, have specific goals in mind"/>
          <p:cNvSpPr txBox="1"/>
          <p:nvPr>
            <p:ph type="subTitle" sz="quarter" idx="1"/>
          </p:nvPr>
        </p:nvSpPr>
        <p:spPr>
          <a:xfrm>
            <a:off x="1778000" y="11592932"/>
            <a:ext cx="20828001" cy="1587501"/>
          </a:xfrm>
          <a:prstGeom prst="rect">
            <a:avLst/>
          </a:prstGeom>
        </p:spPr>
        <p:txBody>
          <a:bodyPr/>
          <a:lstStyle/>
          <a:p>
            <a:pPr/>
            <a:r>
              <a:t>Instead of a specific breed, have specific goals in mind</a:t>
            </a:r>
          </a:p>
        </p:txBody>
      </p:sp>
      <p:pic>
        <p:nvPicPr>
          <p:cNvPr id="183" name="IMG_0613.jpeg" descr="IMG_0613.jpeg"/>
          <p:cNvPicPr>
            <a:picLocks noChangeAspect="1"/>
          </p:cNvPicPr>
          <p:nvPr/>
        </p:nvPicPr>
        <p:blipFill>
          <a:blip r:embed="rId3">
            <a:extLst/>
          </a:blip>
          <a:stretch>
            <a:fillRect/>
          </a:stretch>
        </p:blipFill>
        <p:spPr>
          <a:xfrm>
            <a:off x="3583390" y="364257"/>
            <a:ext cx="17217220" cy="948095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Disease testing"/>
          <p:cNvSpPr txBox="1"/>
          <p:nvPr>
            <p:ph type="ctrTitle"/>
          </p:nvPr>
        </p:nvSpPr>
        <p:spPr>
          <a:xfrm>
            <a:off x="1777999" y="7311408"/>
            <a:ext cx="20828001" cy="4648201"/>
          </a:xfrm>
          <a:prstGeom prst="rect">
            <a:avLst/>
          </a:prstGeom>
        </p:spPr>
        <p:txBody>
          <a:bodyPr/>
          <a:lstStyle/>
          <a:p>
            <a:pPr/>
            <a:r>
              <a:t>Disease testing</a:t>
            </a:r>
          </a:p>
        </p:txBody>
      </p:sp>
      <p:sp>
        <p:nvSpPr>
          <p:cNvPr id="188" name="There are benefits even if you’re not worried for yourself"/>
          <p:cNvSpPr txBox="1"/>
          <p:nvPr>
            <p:ph type="subTitle" sz="quarter" idx="1"/>
          </p:nvPr>
        </p:nvSpPr>
        <p:spPr>
          <a:xfrm>
            <a:off x="1294475" y="12542309"/>
            <a:ext cx="20828001" cy="1587501"/>
          </a:xfrm>
          <a:prstGeom prst="rect">
            <a:avLst/>
          </a:prstGeom>
        </p:spPr>
        <p:txBody>
          <a:bodyPr/>
          <a:lstStyle/>
          <a:p>
            <a:pPr/>
            <a:r>
              <a:t>There are benefits even if you’re not worried for yourself</a:t>
            </a:r>
          </a:p>
        </p:txBody>
      </p:sp>
      <p:pic>
        <p:nvPicPr>
          <p:cNvPr id="189" name="IMG_0612.jpeg" descr="IMG_0612.jpeg"/>
          <p:cNvPicPr>
            <a:picLocks noChangeAspect="1"/>
          </p:cNvPicPr>
          <p:nvPr/>
        </p:nvPicPr>
        <p:blipFill>
          <a:blip r:embed="rId3">
            <a:extLst/>
          </a:blip>
          <a:stretch>
            <a:fillRect/>
          </a:stretch>
        </p:blipFill>
        <p:spPr>
          <a:xfrm>
            <a:off x="2376048" y="160468"/>
            <a:ext cx="18664856" cy="10178568"/>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3" name="View of beach and sea from a grassy sand dune" descr="View of beach and sea from a grassy sand dune"/>
          <p:cNvPicPr>
            <a:picLocks noChangeAspect="1"/>
          </p:cNvPicPr>
          <p:nvPr>
            <p:ph type="pic" idx="21"/>
          </p:nvPr>
        </p:nvPicPr>
        <p:blipFill>
          <a:blip r:embed="rId2">
            <a:extLst/>
          </a:blip>
          <a:srcRect l="0" t="8823" r="0" b="18907"/>
          <a:stretch>
            <a:fillRect/>
          </a:stretch>
        </p:blipFill>
        <p:spPr>
          <a:xfrm>
            <a:off x="3125968" y="673100"/>
            <a:ext cx="18135601" cy="8737600"/>
          </a:xfrm>
          <a:prstGeom prst="rect">
            <a:avLst/>
          </a:prstGeom>
        </p:spPr>
      </p:pic>
      <p:sp>
        <p:nvSpPr>
          <p:cNvPr id="194" name="She’s here! Time to settle in and then…"/>
          <p:cNvSpPr txBox="1"/>
          <p:nvPr>
            <p:ph type="title"/>
          </p:nvPr>
        </p:nvSpPr>
        <p:spPr>
          <a:xfrm>
            <a:off x="634999" y="11557844"/>
            <a:ext cx="23114001" cy="2006601"/>
          </a:xfrm>
          <a:prstGeom prst="rect">
            <a:avLst/>
          </a:prstGeom>
        </p:spPr>
        <p:txBody>
          <a:bodyPr/>
          <a:lstStyle>
            <a:lvl1pPr defTabSz="734694">
              <a:defRPr sz="9968"/>
            </a:lvl1pPr>
          </a:lstStyle>
          <a:p>
            <a:pPr/>
            <a:r>
              <a:t>She’s here! Time to settle in and then…</a:t>
            </a:r>
          </a:p>
        </p:txBody>
      </p:sp>
      <p:pic>
        <p:nvPicPr>
          <p:cNvPr id="195" name="IMG_0620.jpeg" descr="IMG_0620.jpeg"/>
          <p:cNvPicPr>
            <a:picLocks noChangeAspect="1"/>
          </p:cNvPicPr>
          <p:nvPr/>
        </p:nvPicPr>
        <p:blipFill>
          <a:blip r:embed="rId3">
            <a:extLst/>
          </a:blip>
          <a:stretch>
            <a:fillRect/>
          </a:stretch>
        </p:blipFill>
        <p:spPr>
          <a:xfrm>
            <a:off x="2202146" y="-14024"/>
            <a:ext cx="19979708" cy="1169611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Calving"/>
          <p:cNvSpPr txBox="1"/>
          <p:nvPr>
            <p:ph type="ctrTitle"/>
          </p:nvPr>
        </p:nvSpPr>
        <p:spPr>
          <a:xfrm>
            <a:off x="-7412436" y="1781303"/>
            <a:ext cx="20828001" cy="4648201"/>
          </a:xfrm>
          <a:prstGeom prst="rect">
            <a:avLst/>
          </a:prstGeom>
        </p:spPr>
        <p:txBody>
          <a:bodyPr/>
          <a:lstStyle/>
          <a:p>
            <a:pPr/>
            <a:r>
              <a:t>Calving</a:t>
            </a:r>
          </a:p>
        </p:txBody>
      </p:sp>
      <p:sp>
        <p:nvSpPr>
          <p:cNvPr id="198" name="Exciting and slightly terrifying"/>
          <p:cNvSpPr txBox="1"/>
          <p:nvPr>
            <p:ph type="subTitle" sz="quarter" idx="1"/>
          </p:nvPr>
        </p:nvSpPr>
        <p:spPr>
          <a:xfrm>
            <a:off x="1383635" y="7806943"/>
            <a:ext cx="3235859" cy="4627204"/>
          </a:xfrm>
          <a:prstGeom prst="rect">
            <a:avLst/>
          </a:prstGeom>
        </p:spPr>
        <p:txBody>
          <a:bodyPr/>
          <a:lstStyle/>
          <a:p>
            <a:pPr/>
            <a:r>
              <a:t>Exciting and slightly terrifying</a:t>
            </a:r>
          </a:p>
        </p:txBody>
      </p:sp>
      <p:pic>
        <p:nvPicPr>
          <p:cNvPr id="199" name="IMG_0602.jpeg" descr="IMG_0602.jpeg"/>
          <p:cNvPicPr>
            <a:picLocks noChangeAspect="1"/>
          </p:cNvPicPr>
          <p:nvPr/>
        </p:nvPicPr>
        <p:blipFill>
          <a:blip r:embed="rId3">
            <a:extLst/>
          </a:blip>
          <a:stretch>
            <a:fillRect/>
          </a:stretch>
        </p:blipFill>
        <p:spPr>
          <a:xfrm>
            <a:off x="5842960" y="389837"/>
            <a:ext cx="24562644" cy="12936326"/>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Calf sharing"/>
          <p:cNvSpPr txBox="1"/>
          <p:nvPr>
            <p:ph type="ctrTitle"/>
          </p:nvPr>
        </p:nvSpPr>
        <p:spPr>
          <a:xfrm>
            <a:off x="1186453" y="2364427"/>
            <a:ext cx="6647308" cy="4516746"/>
          </a:xfrm>
          <a:prstGeom prst="rect">
            <a:avLst/>
          </a:prstGeom>
        </p:spPr>
        <p:txBody>
          <a:bodyPr/>
          <a:lstStyle/>
          <a:p>
            <a:pPr/>
            <a:r>
              <a:t>Calf sharing</a:t>
            </a:r>
          </a:p>
        </p:txBody>
      </p:sp>
      <p:sp>
        <p:nvSpPr>
          <p:cNvPr id="204" name="Do you want cream or a social life?"/>
          <p:cNvSpPr txBox="1"/>
          <p:nvPr>
            <p:ph type="subTitle" sz="quarter" idx="1"/>
          </p:nvPr>
        </p:nvSpPr>
        <p:spPr>
          <a:xfrm>
            <a:off x="1778000" y="7073900"/>
            <a:ext cx="5464214" cy="6089830"/>
          </a:xfrm>
          <a:prstGeom prst="rect">
            <a:avLst/>
          </a:prstGeom>
        </p:spPr>
        <p:txBody>
          <a:bodyPr/>
          <a:lstStyle/>
          <a:p>
            <a:pPr/>
            <a:r>
              <a:t>Do you want cream or a social life?</a:t>
            </a:r>
          </a:p>
        </p:txBody>
      </p:sp>
      <p:pic>
        <p:nvPicPr>
          <p:cNvPr id="205" name="IMG_0601.jpeg" descr="IMG_0601.jpeg"/>
          <p:cNvPicPr>
            <a:picLocks noChangeAspect="1"/>
          </p:cNvPicPr>
          <p:nvPr/>
        </p:nvPicPr>
        <p:blipFill>
          <a:blip r:embed="rId3">
            <a:extLst/>
          </a:blip>
          <a:stretch>
            <a:fillRect/>
          </a:stretch>
        </p:blipFill>
        <p:spPr>
          <a:xfrm>
            <a:off x="8617510" y="-142432"/>
            <a:ext cx="15815323" cy="16032864"/>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Your first milking"/>
          <p:cNvSpPr txBox="1"/>
          <p:nvPr>
            <p:ph type="ctrTitle"/>
          </p:nvPr>
        </p:nvSpPr>
        <p:spPr>
          <a:xfrm>
            <a:off x="1777999" y="-2597994"/>
            <a:ext cx="20828001" cy="4648201"/>
          </a:xfrm>
          <a:prstGeom prst="rect">
            <a:avLst/>
          </a:prstGeom>
        </p:spPr>
        <p:txBody>
          <a:bodyPr/>
          <a:lstStyle/>
          <a:p>
            <a:pPr/>
            <a:r>
              <a:t>Your first milking</a:t>
            </a:r>
          </a:p>
        </p:txBody>
      </p:sp>
      <p:sp>
        <p:nvSpPr>
          <p:cNvPr id="210" name="Finally!"/>
          <p:cNvSpPr txBox="1"/>
          <p:nvPr>
            <p:ph type="subTitle" sz="quarter" idx="1"/>
          </p:nvPr>
        </p:nvSpPr>
        <p:spPr>
          <a:xfrm>
            <a:off x="1580817" y="1947160"/>
            <a:ext cx="20828001" cy="1587501"/>
          </a:xfrm>
          <a:prstGeom prst="rect">
            <a:avLst/>
          </a:prstGeom>
        </p:spPr>
        <p:txBody>
          <a:bodyPr/>
          <a:lstStyle/>
          <a:p>
            <a:pPr/>
            <a:r>
              <a:t>Finally!</a:t>
            </a:r>
          </a:p>
        </p:txBody>
      </p:sp>
      <p:pic>
        <p:nvPicPr>
          <p:cNvPr id="211" name="IMG_0608.jpeg" descr="IMG_0608.jpeg"/>
          <p:cNvPicPr>
            <a:picLocks noChangeAspect="1"/>
          </p:cNvPicPr>
          <p:nvPr/>
        </p:nvPicPr>
        <p:blipFill>
          <a:blip r:embed="rId3">
            <a:extLst/>
          </a:blip>
          <a:stretch>
            <a:fillRect/>
          </a:stretch>
        </p:blipFill>
        <p:spPr>
          <a:xfrm>
            <a:off x="2220049" y="2888952"/>
            <a:ext cx="19549538" cy="10634949"/>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Milk"/>
          <p:cNvSpPr txBox="1"/>
          <p:nvPr>
            <p:ph type="ctrTitle"/>
          </p:nvPr>
        </p:nvSpPr>
        <p:spPr>
          <a:xfrm>
            <a:off x="16418785" y="1099174"/>
            <a:ext cx="4182529" cy="1789058"/>
          </a:xfrm>
          <a:prstGeom prst="rect">
            <a:avLst/>
          </a:prstGeom>
        </p:spPr>
        <p:txBody>
          <a:bodyPr/>
          <a:lstStyle/>
          <a:p>
            <a:pPr/>
            <a:r>
              <a:t>Milk</a:t>
            </a:r>
          </a:p>
        </p:txBody>
      </p:sp>
      <p:sp>
        <p:nvSpPr>
          <p:cNvPr id="216" name="Keep milking area clean…"/>
          <p:cNvSpPr txBox="1"/>
          <p:nvPr>
            <p:ph type="subTitle" sz="half" idx="1"/>
          </p:nvPr>
        </p:nvSpPr>
        <p:spPr>
          <a:xfrm>
            <a:off x="12664105" y="3761015"/>
            <a:ext cx="11330387" cy="8225970"/>
          </a:xfrm>
          <a:prstGeom prst="rect">
            <a:avLst/>
          </a:prstGeom>
        </p:spPr>
        <p:txBody>
          <a:bodyPr/>
          <a:lstStyle/>
          <a:p>
            <a:pPr defTabSz="817244">
              <a:defRPr sz="5346"/>
            </a:pPr>
            <a:r>
              <a:t>Keep milking area clean</a:t>
            </a:r>
          </a:p>
          <a:p>
            <a:pPr defTabSz="817244">
              <a:defRPr sz="5346"/>
            </a:pPr>
          </a:p>
          <a:p>
            <a:pPr defTabSz="817244">
              <a:defRPr sz="5346"/>
            </a:pPr>
            <a:r>
              <a:t>Milk with clean hands</a:t>
            </a:r>
          </a:p>
          <a:p>
            <a:pPr defTabSz="817244">
              <a:defRPr sz="5346"/>
            </a:pPr>
          </a:p>
          <a:p>
            <a:pPr defTabSz="817244">
              <a:defRPr sz="5346"/>
            </a:pPr>
            <a:r>
              <a:t>Clean the udder</a:t>
            </a:r>
          </a:p>
          <a:p>
            <a:pPr defTabSz="817244">
              <a:defRPr sz="5346"/>
            </a:pPr>
          </a:p>
          <a:p>
            <a:pPr defTabSz="817244">
              <a:defRPr sz="5346"/>
            </a:pPr>
            <a:r>
              <a:t>Keep milking equipment clean</a:t>
            </a:r>
          </a:p>
          <a:p>
            <a:pPr defTabSz="817244">
              <a:defRPr sz="5346"/>
            </a:pPr>
          </a:p>
          <a:p>
            <a:pPr defTabSz="817244">
              <a:defRPr sz="5346"/>
            </a:pPr>
            <a:r>
              <a:t>Chill the milk quickly</a:t>
            </a:r>
          </a:p>
        </p:txBody>
      </p:sp>
      <p:pic>
        <p:nvPicPr>
          <p:cNvPr id="217" name="IMG_5D75AF1B88A8-1.jpeg" descr="IMG_5D75AF1B88A8-1.jpeg"/>
          <p:cNvPicPr>
            <a:picLocks noChangeAspect="1"/>
          </p:cNvPicPr>
          <p:nvPr/>
        </p:nvPicPr>
        <p:blipFill>
          <a:blip r:embed="rId2">
            <a:extLst/>
          </a:blip>
          <a:stretch>
            <a:fillRect/>
          </a:stretch>
        </p:blipFill>
        <p:spPr>
          <a:xfrm>
            <a:off x="33071" y="188739"/>
            <a:ext cx="12752524" cy="13466949"/>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Dairy products"/>
          <p:cNvSpPr txBox="1"/>
          <p:nvPr>
            <p:ph type="ctrTitle"/>
          </p:nvPr>
        </p:nvSpPr>
        <p:spPr>
          <a:xfrm>
            <a:off x="965025" y="4467705"/>
            <a:ext cx="4971259" cy="2758537"/>
          </a:xfrm>
          <a:prstGeom prst="rect">
            <a:avLst/>
          </a:prstGeom>
        </p:spPr>
        <p:txBody>
          <a:bodyPr/>
          <a:lstStyle>
            <a:lvl1pPr defTabSz="627379">
              <a:defRPr sz="8512"/>
            </a:lvl1pPr>
          </a:lstStyle>
          <a:p>
            <a:pPr/>
            <a:r>
              <a:t>Dairy products</a:t>
            </a:r>
          </a:p>
        </p:txBody>
      </p:sp>
      <p:sp>
        <p:nvSpPr>
          <p:cNvPr id="220" name="Tackle one at a time and don’t get overwhelmed"/>
          <p:cNvSpPr txBox="1"/>
          <p:nvPr>
            <p:ph type="subTitle" sz="quarter" idx="1"/>
          </p:nvPr>
        </p:nvSpPr>
        <p:spPr>
          <a:xfrm>
            <a:off x="1633839" y="7865744"/>
            <a:ext cx="3633632" cy="2747675"/>
          </a:xfrm>
          <a:prstGeom prst="rect">
            <a:avLst/>
          </a:prstGeom>
        </p:spPr>
        <p:txBody>
          <a:bodyPr/>
          <a:lstStyle>
            <a:lvl1pPr defTabSz="676909">
              <a:defRPr sz="4428"/>
            </a:lvl1pPr>
          </a:lstStyle>
          <a:p>
            <a:pPr/>
            <a:r>
              <a:t>Tackle one at a time and don’t get overwhelmed</a:t>
            </a:r>
          </a:p>
        </p:txBody>
      </p:sp>
      <p:pic>
        <p:nvPicPr>
          <p:cNvPr id="221" name="IMG_0637.jpeg" descr="IMG_0637.jpeg"/>
          <p:cNvPicPr>
            <a:picLocks noChangeAspect="1"/>
          </p:cNvPicPr>
          <p:nvPr/>
        </p:nvPicPr>
        <p:blipFill>
          <a:blip r:embed="rId2">
            <a:extLst/>
          </a:blip>
          <a:stretch>
            <a:fillRect/>
          </a:stretch>
        </p:blipFill>
        <p:spPr>
          <a:xfrm>
            <a:off x="6283451" y="1329146"/>
            <a:ext cx="19337623" cy="113026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Are you ready for a cow?"/>
          <p:cNvSpPr txBox="1"/>
          <p:nvPr>
            <p:ph type="title"/>
          </p:nvPr>
        </p:nvSpPr>
        <p:spPr>
          <a:prstGeom prst="rect">
            <a:avLst/>
          </a:prstGeom>
        </p:spPr>
        <p:txBody>
          <a:bodyPr/>
          <a:lstStyle/>
          <a:p>
            <a:pPr/>
            <a:r>
              <a:t>Are you ready for a cow?</a:t>
            </a:r>
          </a:p>
        </p:txBody>
      </p:sp>
      <p:pic>
        <p:nvPicPr>
          <p:cNvPr id="126" name="IMG_0611.jpeg" descr="IMG_0611.jpeg"/>
          <p:cNvPicPr>
            <a:picLocks noChangeAspect="1"/>
          </p:cNvPicPr>
          <p:nvPr/>
        </p:nvPicPr>
        <p:blipFill>
          <a:blip r:embed="rId3">
            <a:extLst/>
          </a:blip>
          <a:stretch>
            <a:fillRect/>
          </a:stretch>
        </p:blipFill>
        <p:spPr>
          <a:xfrm>
            <a:off x="3491469" y="2275944"/>
            <a:ext cx="17401062" cy="11367764"/>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Questions?"/>
          <p:cNvSpPr txBox="1"/>
          <p:nvPr>
            <p:ph type="ctrTitle"/>
          </p:nvPr>
        </p:nvSpPr>
        <p:spPr>
          <a:xfrm>
            <a:off x="-6437929" y="819832"/>
            <a:ext cx="20828001" cy="6981525"/>
          </a:xfrm>
          <a:prstGeom prst="rect">
            <a:avLst/>
          </a:prstGeom>
        </p:spPr>
        <p:txBody>
          <a:bodyPr/>
          <a:lstStyle/>
          <a:p>
            <a:pPr/>
            <a:r>
              <a:t>Questions?</a:t>
            </a:r>
          </a:p>
        </p:txBody>
      </p:sp>
      <p:pic>
        <p:nvPicPr>
          <p:cNvPr id="224" name="IMG_3069.jpeg" descr="IMG_3069.jpeg"/>
          <p:cNvPicPr>
            <a:picLocks noChangeAspect="1"/>
          </p:cNvPicPr>
          <p:nvPr/>
        </p:nvPicPr>
        <p:blipFill>
          <a:blip r:embed="rId3">
            <a:extLst/>
          </a:blip>
          <a:stretch>
            <a:fillRect/>
          </a:stretch>
        </p:blipFill>
        <p:spPr>
          <a:xfrm>
            <a:off x="8320964" y="-5152501"/>
            <a:ext cx="18636393" cy="26584372"/>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 name="Do you have space and pasture for a cow?"/>
          <p:cNvSpPr txBox="1"/>
          <p:nvPr>
            <p:ph type="title"/>
          </p:nvPr>
        </p:nvSpPr>
        <p:spPr>
          <a:xfrm>
            <a:off x="18702975" y="958251"/>
            <a:ext cx="5528102" cy="11799498"/>
          </a:xfrm>
          <a:prstGeom prst="rect">
            <a:avLst/>
          </a:prstGeom>
        </p:spPr>
        <p:txBody>
          <a:bodyPr/>
          <a:lstStyle>
            <a:lvl1pPr defTabSz="792479">
              <a:defRPr sz="10752"/>
            </a:lvl1pPr>
          </a:lstStyle>
          <a:p>
            <a:pPr/>
            <a:r>
              <a:t>Do you have space and pasture for a cow?</a:t>
            </a:r>
          </a:p>
        </p:txBody>
      </p:sp>
      <p:pic>
        <p:nvPicPr>
          <p:cNvPr id="131" name="IMG_0615.jpeg" descr="IMG_0615.jpeg"/>
          <p:cNvPicPr>
            <a:picLocks noChangeAspect="1"/>
          </p:cNvPicPr>
          <p:nvPr/>
        </p:nvPicPr>
        <p:blipFill>
          <a:blip r:embed="rId3">
            <a:extLst/>
          </a:blip>
          <a:stretch>
            <a:fillRect/>
          </a:stretch>
        </p:blipFill>
        <p:spPr>
          <a:xfrm>
            <a:off x="-31603" y="-1863794"/>
            <a:ext cx="18562753" cy="18562753"/>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 name="What should you feed a dairy cow?"/>
          <p:cNvSpPr txBox="1"/>
          <p:nvPr>
            <p:ph type="ctrTitle"/>
          </p:nvPr>
        </p:nvSpPr>
        <p:spPr>
          <a:xfrm>
            <a:off x="508024" y="1146881"/>
            <a:ext cx="4824144" cy="10969052"/>
          </a:xfrm>
          <a:prstGeom prst="rect">
            <a:avLst/>
          </a:prstGeom>
        </p:spPr>
        <p:txBody>
          <a:bodyPr/>
          <a:lstStyle/>
          <a:p>
            <a:pPr/>
            <a:r>
              <a:t>What should you feed a dairy cow?</a:t>
            </a:r>
          </a:p>
        </p:txBody>
      </p:sp>
      <p:pic>
        <p:nvPicPr>
          <p:cNvPr id="136" name="IMG_0616.jpeg" descr="IMG_0616.jpeg"/>
          <p:cNvPicPr>
            <a:picLocks noChangeAspect="1"/>
          </p:cNvPicPr>
          <p:nvPr/>
        </p:nvPicPr>
        <p:blipFill>
          <a:blip r:embed="rId3">
            <a:extLst/>
          </a:blip>
          <a:stretch>
            <a:fillRect/>
          </a:stretch>
        </p:blipFill>
        <p:spPr>
          <a:xfrm>
            <a:off x="5581231" y="1230182"/>
            <a:ext cx="20531309" cy="11661785"/>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Water"/>
          <p:cNvSpPr txBox="1"/>
          <p:nvPr>
            <p:ph type="ctrTitle"/>
          </p:nvPr>
        </p:nvSpPr>
        <p:spPr>
          <a:xfrm>
            <a:off x="-395510" y="2853638"/>
            <a:ext cx="12704320" cy="4108677"/>
          </a:xfrm>
          <a:prstGeom prst="rect">
            <a:avLst/>
          </a:prstGeom>
        </p:spPr>
        <p:txBody>
          <a:bodyPr/>
          <a:lstStyle/>
          <a:p>
            <a:pPr/>
            <a:r>
              <a:t>Water</a:t>
            </a:r>
          </a:p>
        </p:txBody>
      </p:sp>
      <p:sp>
        <p:nvSpPr>
          <p:cNvPr id="141" name="Clean drinking water “is the cheapest and most vital nutrient for dairy cattle”"/>
          <p:cNvSpPr txBox="1"/>
          <p:nvPr>
            <p:ph type="subTitle" sz="quarter" idx="1"/>
          </p:nvPr>
        </p:nvSpPr>
        <p:spPr>
          <a:xfrm>
            <a:off x="1777999" y="7073900"/>
            <a:ext cx="8357301" cy="6489457"/>
          </a:xfrm>
          <a:prstGeom prst="rect">
            <a:avLst/>
          </a:prstGeom>
        </p:spPr>
        <p:txBody>
          <a:bodyPr/>
          <a:lstStyle/>
          <a:p>
            <a:pPr/>
            <a:r>
              <a:t>Clean drinking water “is the cheapest and most vital nutrient for dairy cattle”</a:t>
            </a:r>
          </a:p>
        </p:txBody>
      </p:sp>
      <p:pic>
        <p:nvPicPr>
          <p:cNvPr id="142" name="IMG_F9DBE441A285-1.jpeg" descr="IMG_F9DBE441A285-1.jpeg"/>
          <p:cNvPicPr>
            <a:picLocks noChangeAspect="1"/>
          </p:cNvPicPr>
          <p:nvPr/>
        </p:nvPicPr>
        <p:blipFill>
          <a:blip r:embed="rId3">
            <a:extLst/>
          </a:blip>
          <a:stretch>
            <a:fillRect/>
          </a:stretch>
        </p:blipFill>
        <p:spPr>
          <a:xfrm>
            <a:off x="11376617" y="-4028085"/>
            <a:ext cx="19375439" cy="19220436"/>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Fencing"/>
          <p:cNvSpPr txBox="1"/>
          <p:nvPr>
            <p:ph type="ctrTitle"/>
          </p:nvPr>
        </p:nvSpPr>
        <p:spPr>
          <a:xfrm>
            <a:off x="17102908" y="2298700"/>
            <a:ext cx="7311844" cy="1772541"/>
          </a:xfrm>
          <a:prstGeom prst="rect">
            <a:avLst/>
          </a:prstGeom>
        </p:spPr>
        <p:txBody>
          <a:bodyPr/>
          <a:lstStyle>
            <a:lvl1pPr defTabSz="817244">
              <a:defRPr sz="11088"/>
            </a:lvl1pPr>
          </a:lstStyle>
          <a:p>
            <a:pPr/>
            <a:r>
              <a:t>Fencing</a:t>
            </a:r>
          </a:p>
        </p:txBody>
      </p:sp>
      <p:sp>
        <p:nvSpPr>
          <p:cNvPr id="147" name="Doesn’t need to be too complicated"/>
          <p:cNvSpPr txBox="1"/>
          <p:nvPr>
            <p:ph type="subTitle" sz="quarter" idx="1"/>
          </p:nvPr>
        </p:nvSpPr>
        <p:spPr>
          <a:xfrm>
            <a:off x="18325949" y="5499014"/>
            <a:ext cx="4865763" cy="2717972"/>
          </a:xfrm>
          <a:prstGeom prst="rect">
            <a:avLst/>
          </a:prstGeom>
        </p:spPr>
        <p:txBody>
          <a:bodyPr/>
          <a:lstStyle/>
          <a:p>
            <a:pPr/>
            <a:r>
              <a:t>Doesn’t need to be too complicated</a:t>
            </a:r>
          </a:p>
        </p:txBody>
      </p:sp>
      <p:pic>
        <p:nvPicPr>
          <p:cNvPr id="148" name="IMG_2859.jpeg" descr="IMG_2859.jpeg"/>
          <p:cNvPicPr>
            <a:picLocks noChangeAspect="1"/>
          </p:cNvPicPr>
          <p:nvPr/>
        </p:nvPicPr>
        <p:blipFill>
          <a:blip r:embed="rId3">
            <a:extLst/>
          </a:blip>
          <a:stretch>
            <a:fillRect/>
          </a:stretch>
        </p:blipFill>
        <p:spPr>
          <a:xfrm>
            <a:off x="16976" y="-7385739"/>
            <a:ext cx="17635056" cy="23513409"/>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Shelter"/>
          <p:cNvSpPr txBox="1"/>
          <p:nvPr>
            <p:ph type="ctrTitle"/>
          </p:nvPr>
        </p:nvSpPr>
        <p:spPr>
          <a:xfrm>
            <a:off x="-1222031" y="3153138"/>
            <a:ext cx="9834221" cy="2084885"/>
          </a:xfrm>
          <a:prstGeom prst="rect">
            <a:avLst/>
          </a:prstGeom>
        </p:spPr>
        <p:txBody>
          <a:bodyPr/>
          <a:lstStyle/>
          <a:p>
            <a:pPr/>
            <a:r>
              <a:t>Shelter</a:t>
            </a:r>
          </a:p>
        </p:txBody>
      </p:sp>
      <p:sp>
        <p:nvSpPr>
          <p:cNvPr id="153" name="Wind break, shelter from rain"/>
          <p:cNvSpPr txBox="1"/>
          <p:nvPr>
            <p:ph type="subTitle" sz="quarter" idx="1"/>
          </p:nvPr>
        </p:nvSpPr>
        <p:spPr>
          <a:xfrm>
            <a:off x="31147" y="5684666"/>
            <a:ext cx="6815202" cy="4378668"/>
          </a:xfrm>
          <a:prstGeom prst="rect">
            <a:avLst/>
          </a:prstGeom>
        </p:spPr>
        <p:txBody>
          <a:bodyPr/>
          <a:lstStyle/>
          <a:p>
            <a:pPr/>
            <a:r>
              <a:t>Wind break, shelter from rain</a:t>
            </a:r>
          </a:p>
        </p:txBody>
      </p:sp>
      <p:pic>
        <p:nvPicPr>
          <p:cNvPr id="154" name="IMG_2332.jpeg" descr="IMG_2332.jpeg"/>
          <p:cNvPicPr>
            <a:picLocks noChangeAspect="1"/>
          </p:cNvPicPr>
          <p:nvPr/>
        </p:nvPicPr>
        <p:blipFill>
          <a:blip r:embed="rId3">
            <a:extLst/>
          </a:blip>
          <a:stretch>
            <a:fillRect/>
          </a:stretch>
        </p:blipFill>
        <p:spPr>
          <a:xfrm>
            <a:off x="7276903" y="-138989"/>
            <a:ext cx="18658637" cy="13993978"/>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8" name="IMG_0598.jpeg" descr="IMG_0598.jpeg"/>
          <p:cNvPicPr>
            <a:picLocks noChangeAspect="1"/>
          </p:cNvPicPr>
          <p:nvPr/>
        </p:nvPicPr>
        <p:blipFill>
          <a:blip r:embed="rId3">
            <a:extLst/>
          </a:blip>
          <a:stretch>
            <a:fillRect/>
          </a:stretch>
        </p:blipFill>
        <p:spPr>
          <a:xfrm>
            <a:off x="55547" y="263773"/>
            <a:ext cx="13894316" cy="13188454"/>
          </a:xfrm>
          <a:prstGeom prst="rect">
            <a:avLst/>
          </a:prstGeom>
          <a:ln w="12700">
            <a:miter lim="400000"/>
          </a:ln>
        </p:spPr>
      </p:pic>
      <p:pic>
        <p:nvPicPr>
          <p:cNvPr id="159" name="IMG_0614.jpeg" descr="IMG_0614.jpeg"/>
          <p:cNvPicPr>
            <a:picLocks noChangeAspect="1"/>
          </p:cNvPicPr>
          <p:nvPr/>
        </p:nvPicPr>
        <p:blipFill>
          <a:blip r:embed="rId4">
            <a:extLst/>
          </a:blip>
          <a:srcRect l="0" t="0" r="0" b="0"/>
          <a:stretch>
            <a:fillRect/>
          </a:stretch>
        </p:blipFill>
        <p:spPr>
          <a:xfrm>
            <a:off x="14073148" y="7311853"/>
            <a:ext cx="9779311" cy="5450337"/>
          </a:xfrm>
          <a:prstGeom prst="rect">
            <a:avLst/>
          </a:prstGeom>
          <a:ln w="12700">
            <a:miter lim="400000"/>
          </a:ln>
        </p:spPr>
      </p:pic>
      <p:pic>
        <p:nvPicPr>
          <p:cNvPr id="160" name="IMG_0603.jpeg" descr="IMG_0603.jpeg"/>
          <p:cNvPicPr>
            <a:picLocks noChangeAspect="1"/>
          </p:cNvPicPr>
          <p:nvPr/>
        </p:nvPicPr>
        <p:blipFill>
          <a:blip r:embed="rId5">
            <a:extLst/>
          </a:blip>
          <a:stretch>
            <a:fillRect/>
          </a:stretch>
        </p:blipFill>
        <p:spPr>
          <a:xfrm>
            <a:off x="14163424" y="1471667"/>
            <a:ext cx="9840940" cy="5209139"/>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A herdmate"/>
          <p:cNvSpPr txBox="1"/>
          <p:nvPr>
            <p:ph type="ctrTitle"/>
          </p:nvPr>
        </p:nvSpPr>
        <p:spPr>
          <a:xfrm>
            <a:off x="7322359" y="96146"/>
            <a:ext cx="20828001" cy="4648201"/>
          </a:xfrm>
          <a:prstGeom prst="rect">
            <a:avLst/>
          </a:prstGeom>
        </p:spPr>
        <p:txBody>
          <a:bodyPr/>
          <a:lstStyle/>
          <a:p>
            <a:pPr/>
            <a:r>
              <a:t>A herdmate</a:t>
            </a:r>
          </a:p>
        </p:txBody>
      </p:sp>
      <p:sp>
        <p:nvSpPr>
          <p:cNvPr id="165" name="Cows will be happier, healthier and smarter with a companion"/>
          <p:cNvSpPr txBox="1"/>
          <p:nvPr>
            <p:ph type="subTitle" sz="quarter" idx="1"/>
          </p:nvPr>
        </p:nvSpPr>
        <p:spPr>
          <a:xfrm>
            <a:off x="12031267" y="6884024"/>
            <a:ext cx="11410185" cy="5403995"/>
          </a:xfrm>
          <a:prstGeom prst="rect">
            <a:avLst/>
          </a:prstGeom>
        </p:spPr>
        <p:txBody>
          <a:bodyPr/>
          <a:lstStyle/>
          <a:p>
            <a:pPr/>
            <a:r>
              <a:t>Cows will be happier, healthier and smarter with a companion</a:t>
            </a:r>
          </a:p>
        </p:txBody>
      </p:sp>
      <p:pic>
        <p:nvPicPr>
          <p:cNvPr id="166" name="IMG_2671.jpeg" descr="IMG_2671.jpeg"/>
          <p:cNvPicPr>
            <a:picLocks noChangeAspect="1"/>
          </p:cNvPicPr>
          <p:nvPr/>
        </p:nvPicPr>
        <p:blipFill>
          <a:blip r:embed="rId3">
            <a:extLst/>
          </a:blip>
          <a:stretch>
            <a:fillRect/>
          </a:stretch>
        </p:blipFill>
        <p:spPr>
          <a:xfrm>
            <a:off x="-14862" y="-1"/>
            <a:ext cx="11690559" cy="15587413"/>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